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6" r:id="rId2"/>
    <p:sldId id="301" r:id="rId3"/>
    <p:sldId id="305" r:id="rId4"/>
    <p:sldId id="302" r:id="rId5"/>
    <p:sldId id="303" r:id="rId6"/>
    <p:sldId id="304" r:id="rId7"/>
    <p:sldId id="306" r:id="rId8"/>
    <p:sldId id="309" r:id="rId9"/>
    <p:sldId id="307" r:id="rId10"/>
    <p:sldId id="310" r:id="rId11"/>
  </p:sldIdLst>
  <p:sldSz cx="12192000" cy="6858000"/>
  <p:notesSz cx="6858000" cy="9144000"/>
  <p:embeddedFontLst>
    <p:embeddedFont>
      <p:font typeface="RF Rufo Bold" panose="020B0604020202020204" charset="-52"/>
      <p:boldItalic r:id="rId13"/>
    </p:embeddedFont>
    <p:embeddedFont>
      <p:font typeface="RF Rufo Semibold" panose="00000708000000000000" charset="-52"/>
      <p:bold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F Rufo" panose="00000508000000000000" charset="-52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F Rufo Light" panose="00000408000000000000" charset="-52"/>
      <p:regular r:id="rId25"/>
      <p: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C4C"/>
    <a:srgbClr val="E72C4C"/>
    <a:srgbClr val="231F20"/>
    <a:srgbClr val="E7AC78"/>
    <a:srgbClr val="002D5B"/>
    <a:srgbClr val="1A70B6"/>
    <a:srgbClr val="8A954E"/>
    <a:srgbClr val="A3C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howGuides="1">
      <p:cViewPr>
        <p:scale>
          <a:sx n="70" d="100"/>
          <a:sy n="70" d="100"/>
        </p:scale>
        <p:origin x="-1308" y="-576"/>
      </p:cViewPr>
      <p:guideLst>
        <p:guide orient="horz" pos="2160"/>
        <p:guide pos="3840"/>
        <p:guide pos="438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4C420-9F4D-4054-B583-E1D7C876540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458C-65DE-42AA-936D-7F662DF1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458C-65DE-42AA-936D-7F662DF100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1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8817C-E946-4034-AF2F-F876F1CA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9CB9E7C-1400-42F3-8069-604537772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F148B8-EDB5-43EA-A2FF-E7E69DC1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2CEC67-FEE3-4D93-852E-258358CE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5E3770-1EEE-4C4E-80AB-B9135CED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6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0BE73-9BBF-4860-94A7-127BAD9E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ED2E68-4F3D-40E8-94E5-005528741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D26DF6-2A30-4912-B32E-2A133503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0BC0D0-21A0-4253-A606-996A18BF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67F050-F9C8-4602-BD3E-5EC153E0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67BBEEB-FFBE-4744-B8BB-572CF0154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55CCA7-0A5E-4B48-9726-4E7C631DF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9B3DF4-0A35-4444-A1B4-BC8BFD70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38B063-AC48-43B8-A6FF-5C93BE96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42F61B-779E-4060-AEA2-5401E721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24ABA-809F-491D-A68F-4A588F35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CC8C96-D335-4E2E-91FB-99508CF10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971626-0E29-4DBD-86FA-1E6FF13D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AE4093-78FD-45B7-B25F-7E0AE93D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5DE72D-0EC5-43CA-BB1B-38F699C9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8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30F7E-76F7-4772-937A-5C2671E0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26F281-3C26-48AB-83E4-AADD053F5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A29CD6-EA11-4637-BB09-60BDF3C6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9F6688-01B9-4CCB-A4F0-0589397B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E8FA9D-CDED-4493-8FCF-1DFB9BC6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1AE67C-DDB9-44CE-AA94-2FEFE3D1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6F27B-F42C-4ED9-B2D2-0B83F8577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E4BEB7-9B4A-49F3-83A6-A62DD04C5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B6382-1A32-47F0-96EC-755830B2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9AA271-E0C9-47E1-B66A-4F6F935A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F67BD0-6404-4984-9D85-18840922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9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21CB9-D5F6-4743-A993-1BAE38F2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F857DD-8171-41F6-BC2D-886AC9692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CDBC6C-F632-4210-A6AC-64FEF2E08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8FE8C2B-2055-4B1C-89CF-22B29A694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EAAEF87-57A4-41E5-8B60-2C79A9C1D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57831D-5015-48CA-A2BD-8ABA0EED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DA0873E-1F5E-415E-8D4E-54DCCFC7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9F96544-6FF2-46B4-977C-990DA576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1A809-96E5-46A8-AFED-1DB81A5F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F2FD71-3E13-44A1-BB12-03179729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28D7DB2-E8D9-4912-B814-50A2869E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F241ACD-2A5A-45AF-9EDE-C4E2F259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3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7542A22-61EA-42DF-82AE-9864D9C9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95B51D-D0A1-4660-95A7-6C121228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B20653-8C9E-4204-8FC3-FA1140A2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1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3D34B0-EFF5-4364-9024-FC3BDA02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106E02-47E7-4A36-8A95-989E0AC2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F7F701-0A4A-4E92-8364-1559DB891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F7A770-0554-46FD-AD91-566BB957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E4AA88-14B7-4AF3-891D-73554B8D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C5445A-6A65-4017-B271-E42C61DD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17EE3-6EA2-4386-B54F-8F479126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4169A5-D46A-4025-9842-20DD53F7C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FF54B6-D9B3-46C5-A3E1-574E9351B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D9DA09-63C5-4610-BD53-D246E4A5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D17F5D-8527-4019-8105-8F8CF062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DCFF36-104F-4920-A150-3ACF285D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12BBF7-65AA-4DCE-B253-27A22ADA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90C8AB-839A-45A9-95B7-5645301A4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E293AE-5FDE-4B4A-9AC4-EA91FC804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83D-9A1B-4544-AEE9-CB5952403E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C4DFE2-94F6-40DB-8386-2F68D03EC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C6E9BE-124E-4137-9707-3425F9E92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2B9E7-2F7D-43F9-9B8F-5430ACA0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4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69BA6DC-0B9C-405E-906D-4B1237B6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3288"/>
          <a:stretch/>
        </p:blipFill>
        <p:spPr>
          <a:xfrm flipH="1">
            <a:off x="-2" y="1"/>
            <a:ext cx="12192002" cy="687164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AEB0ABF-1644-4285-9E3F-E8D251965D85}"/>
              </a:ext>
            </a:extLst>
          </p:cNvPr>
          <p:cNvSpPr/>
          <p:nvPr/>
        </p:nvSpPr>
        <p:spPr>
          <a:xfrm>
            <a:off x="1" y="2"/>
            <a:ext cx="12191999" cy="6865257"/>
          </a:xfrm>
          <a:prstGeom prst="rect">
            <a:avLst/>
          </a:prstGeom>
          <a:gradFill flip="none" rotWithShape="1">
            <a:gsLst>
              <a:gs pos="0">
                <a:srgbClr val="192A31">
                  <a:alpha val="40000"/>
                </a:srgbClr>
              </a:gs>
              <a:gs pos="100000">
                <a:srgbClr val="192A31">
                  <a:alpha val="2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A614F1A-4996-48C4-9584-7D5CF84E1BF3}"/>
              </a:ext>
            </a:extLst>
          </p:cNvPr>
          <p:cNvSpPr/>
          <p:nvPr/>
        </p:nvSpPr>
        <p:spPr>
          <a:xfrm>
            <a:off x="2888673" y="2272473"/>
            <a:ext cx="9303328" cy="2313054"/>
          </a:xfrm>
          <a:prstGeom prst="rect">
            <a:avLst/>
          </a:prstGeom>
          <a:solidFill>
            <a:srgbClr val="E9183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A4B12D-AE13-418B-B375-60895DCFA709}"/>
              </a:ext>
            </a:extLst>
          </p:cNvPr>
          <p:cNvSpPr/>
          <p:nvPr/>
        </p:nvSpPr>
        <p:spPr>
          <a:xfrm>
            <a:off x="1" y="2272473"/>
            <a:ext cx="2888672" cy="2313054"/>
          </a:xfrm>
          <a:prstGeom prst="rect">
            <a:avLst/>
          </a:prstGeom>
          <a:solidFill>
            <a:srgbClr val="192A3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AE28CCF-9839-48DF-98E9-908D9316B4A4}"/>
              </a:ext>
            </a:extLst>
          </p:cNvPr>
          <p:cNvSpPr/>
          <p:nvPr/>
        </p:nvSpPr>
        <p:spPr>
          <a:xfrm>
            <a:off x="3169690" y="2644170"/>
            <a:ext cx="867179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RF Rufo Bold" panose="00000808000000000000" pitchFamily="2" charset="-52"/>
                <a:ea typeface="PT Sans" panose="020B0503020203020204" pitchFamily="34" charset="-52"/>
              </a:rPr>
              <a:t>НАЦИОНАЛЬНЫЙ ПРОЕКТ 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RF Rufo Bold" panose="00000808000000000000" pitchFamily="2" charset="-52"/>
                <a:ea typeface="PT Sans" panose="020B0503020203020204" pitchFamily="34" charset="-52"/>
              </a:rPr>
              <a:t>«ТУРИЗМ И ИНДУСТРИЯ ГОСТЕПРИИМСТВА»</a:t>
            </a:r>
            <a:endParaRPr lang="ru-RU" sz="4800" dirty="0">
              <a:solidFill>
                <a:schemeClr val="bg1"/>
              </a:solidFill>
              <a:latin typeface="RF Rufo Bold" panose="00000808000000000000" pitchFamily="2" charset="-52"/>
              <a:ea typeface="PT Sans" panose="020B0503020203020204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A0388F-3F1C-4AEC-9862-6A16E7316D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3669" y="2500739"/>
            <a:ext cx="1856524" cy="18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860"/>
          <a:stretch/>
        </p:blipFill>
        <p:spPr>
          <a:xfrm>
            <a:off x="-8331" y="3441509"/>
            <a:ext cx="12192000" cy="28296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8715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latin typeface="RF Rufo Bold" panose="00000808000000000000" pitchFamily="2" charset="-52"/>
              </a:rPr>
              <a:t>ТУРИСТСКИЙ ИНВЕСТИЦИОННЫЙ ПОРТАЛ (ТИП</a:t>
            </a:r>
            <a:r>
              <a:rPr lang="ru-RU" sz="3500" dirty="0" smtClean="0">
                <a:latin typeface="RF Rufo Bold" panose="00000808000000000000" pitchFamily="2" charset="-52"/>
              </a:rPr>
              <a:t>)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3" name="AutoShape 2" descr="Отель Park Inn Ижевск | Инженерная пр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Санаторий Ува в Удмуртии - цены с лечением |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44532" y="1833824"/>
            <a:ext cx="524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dirty="0" smtClean="0">
                <a:latin typeface="RF Rufo Bold" panose="020B0604020202020204" charset="-52"/>
                <a:ea typeface="PT Sans" panose="020B0503020203020204" pitchFamily="34" charset="-52"/>
              </a:rPr>
              <a:t>Цель:  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информирование существующих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и потенциальных инвесторов об имеющихся инвестиционных возможностях и мерах поддержки инвестиционной деятельности в сфере 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туризма.</a:t>
            </a: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280238" y="1833824"/>
            <a:ext cx="524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dirty="0" smtClean="0">
                <a:latin typeface="RF Rufo Bold" panose="020B0604020202020204" charset="-52"/>
                <a:ea typeface="PT Sans" panose="020B0503020203020204" pitchFamily="34" charset="-52"/>
              </a:rPr>
              <a:t>Личный </a:t>
            </a:r>
            <a:r>
              <a:rPr lang="ru-RU" dirty="0">
                <a:latin typeface="RF Rufo Bold" panose="020B0604020202020204" charset="-52"/>
                <a:ea typeface="PT Sans" panose="020B0503020203020204" pitchFamily="34" charset="-52"/>
              </a:rPr>
              <a:t>кабинет (ЛК) </a:t>
            </a:r>
            <a:r>
              <a:rPr lang="ru-RU" dirty="0" smtClean="0">
                <a:latin typeface="RF Rufo Bold" panose="020B0604020202020204" charset="-52"/>
                <a:ea typeface="PT Sans" panose="020B0503020203020204" pitchFamily="34" charset="-52"/>
              </a:rPr>
              <a:t>пользователя 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– структура </a:t>
            </a:r>
            <a:r>
              <a:rPr lang="ru-RU" dirty="0" err="1">
                <a:latin typeface="RF Rufo" panose="00000508000000000000" pitchFamily="2" charset="-52"/>
                <a:ea typeface="PT Sans" panose="020B0503020203020204" pitchFamily="34" charset="-52"/>
              </a:rPr>
              <a:t>инвест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-портала позволяющая   авторизованному  пользователю управлять личными данными, хранить ссылки на избранные проекты и новости и создавать заявки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.</a:t>
            </a: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922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606" y="1875663"/>
            <a:ext cx="6713879" cy="443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8850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latin typeface="RF Rufo Bold" panose="00000808000000000000" pitchFamily="2" charset="-52"/>
              </a:rPr>
              <a:t>ФОРМИРОВАНИЕ ТУРИСТИЧЕСКИ </a:t>
            </a:r>
          </a:p>
          <a:p>
            <a:r>
              <a:rPr lang="ru-RU" sz="3500" dirty="0" smtClean="0">
                <a:latin typeface="RF Rufo Bold" panose="00000808000000000000" pitchFamily="2" charset="-52"/>
              </a:rPr>
              <a:t>ПРИВЛЕКАТЕЛЬНЫХ ЦЕНТРОВ ГОРОДОВ </a:t>
            </a:r>
          </a:p>
          <a:p>
            <a:r>
              <a:rPr lang="ru-RU" sz="2000" dirty="0" smtClean="0">
                <a:latin typeface="RF Rufo Bold" panose="00000808000000000000" pitchFamily="2" charset="-52"/>
              </a:rPr>
              <a:t>в   рамках   Всероссийского   конкурса   лучших   проектов   создания   комфортной   городской   среды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4" y="2115823"/>
            <a:ext cx="5494065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Мероприятия направлены на: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ремонт фасадов;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установку навигации;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б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лагоустройство территории;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строительство объектов притяжения.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hon\Desktop\unnamed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48" y="4301320"/>
            <a:ext cx="4539838" cy="25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hon\Desktop\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56" y="4301320"/>
            <a:ext cx="4390471" cy="25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307" y="4298832"/>
            <a:ext cx="3857341" cy="25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95792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latin typeface="RF Rufo Bold" panose="00000808000000000000" pitchFamily="2" charset="-52"/>
              </a:rPr>
              <a:t>СОЗДАНИЕ (РЕКОНСТРУКЦИЯ) ОБЪЕКТОВ ОБЕСПЕЧИВАЮЩЕЙ ИНФРАСТРУКТУРЫ, ВХОДЯЩИХ В СОСТАВ КОМПЛЕКСНЫХ ИНВЕСТИЦИОННЫХ ПРОЕКТОВ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3" name="AutoShape 2" descr="Отель Park Inn Ижевск | Инженерная пр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Санаторий Ува в Удмуртии - цены с лечением |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724766" y="2199036"/>
            <a:ext cx="7914269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Постановления 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Правительства РФ от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30 ноября 2019 г. N 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1572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Мероприятия направлены на</a:t>
            </a:r>
            <a:r>
              <a:rPr lang="ru-RU" dirty="0" smtClean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:</a:t>
            </a: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Сети водоснабжения и </a:t>
            </a:r>
            <a:r>
              <a:rPr lang="ru-RU" dirty="0" smtClean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водоотведения;</a:t>
            </a: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Реконструкция автодорог и пешеходных </a:t>
            </a:r>
            <a:r>
              <a:rPr lang="ru-RU" dirty="0" smtClean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зон;</a:t>
            </a: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Сети газоснабжения</a:t>
            </a:r>
            <a:r>
              <a:rPr lang="ru-RU" dirty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;</a:t>
            </a:r>
            <a:endParaRPr lang="ru-RU" dirty="0" smtClean="0">
              <a:solidFill>
                <a:prstClr val="black"/>
              </a:solidFill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Реконструкция </a:t>
            </a:r>
            <a:r>
              <a:rPr lang="ru-RU" dirty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сетей электроснабжения и строительство ТП</a:t>
            </a:r>
            <a:r>
              <a:rPr lang="ru-RU" dirty="0" smtClean="0">
                <a:solidFill>
                  <a:prstClr val="black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. </a:t>
            </a: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  <p:sp>
        <p:nvSpPr>
          <p:cNvPr id="8" name="AutoShape 5" descr="Что посмотреть в Сарапуле | &quot;Снова в дорогу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42"/>
          <a:stretch/>
        </p:blipFill>
        <p:spPr bwMode="auto">
          <a:xfrm>
            <a:off x="8682113" y="4741910"/>
            <a:ext cx="3535841" cy="21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8850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latin typeface="RF Rufo Bold" panose="00000808000000000000" pitchFamily="2" charset="-52"/>
              </a:rPr>
              <a:t>РЕКОНСТРУКЦИЯ И СОЗДАНИЯ КСР С ГОСУДАРСТВЕННОЙ ПОДДЕРЖКОЙ В ФОРМЕ ЛЬГОТНОГО КРЕДИТОВАНИЯ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4" y="1801919"/>
            <a:ext cx="7914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b="1" dirty="0">
                <a:solidFill>
                  <a:srgbClr val="E82C4C"/>
                </a:solidFill>
                <a:latin typeface="RF Rufo Bold" panose="020B0604020202020204" charset="-52"/>
                <a:ea typeface="PT Sans" panose="020B0503020203020204" pitchFamily="34" charset="-52"/>
              </a:rPr>
              <a:t>Постановление Правительства РФ </a:t>
            </a:r>
            <a:r>
              <a:rPr lang="ru-RU" b="1" dirty="0" smtClean="0">
                <a:solidFill>
                  <a:srgbClr val="E82C4C"/>
                </a:solidFill>
                <a:latin typeface="RF Rufo Bold" panose="020B0604020202020204" charset="-52"/>
                <a:ea typeface="PT Sans" panose="020B0503020203020204" pitchFamily="34" charset="-52"/>
              </a:rPr>
              <a:t>от 9 </a:t>
            </a:r>
            <a:r>
              <a:rPr lang="ru-RU" b="1" dirty="0">
                <a:solidFill>
                  <a:srgbClr val="E82C4C"/>
                </a:solidFill>
                <a:latin typeface="RF Rufo Bold" panose="020B0604020202020204" charset="-52"/>
                <a:ea typeface="PT Sans" panose="020B0503020203020204" pitchFamily="34" charset="-52"/>
              </a:rPr>
              <a:t>февраля 2021 г. </a:t>
            </a:r>
            <a:r>
              <a:rPr lang="ru-RU" b="1" dirty="0" smtClean="0">
                <a:solidFill>
                  <a:srgbClr val="E82C4C"/>
                </a:solidFill>
                <a:latin typeface="RF Rufo Bold" panose="020B0604020202020204" charset="-52"/>
                <a:ea typeface="PT Sans" panose="020B0503020203020204" pitchFamily="34" charset="-52"/>
              </a:rPr>
              <a:t>№ 141</a:t>
            </a:r>
            <a:endParaRPr lang="ru-RU" b="1" dirty="0">
              <a:solidFill>
                <a:srgbClr val="E82C4C"/>
              </a:solidFill>
              <a:latin typeface="RF Rufo Bold" panose="020B060402020202020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4" y="2389401"/>
            <a:ext cx="7914269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>
                <a:latin typeface="RF Rufo Bold" panose="020B0604020202020204" charset="-52"/>
                <a:ea typeface="PT Sans" panose="020B0503020203020204" pitchFamily="34" charset="-52"/>
              </a:rPr>
              <a:t>ОПИСАНИЕ ПРОГРАММЫ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субсидирования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части процентной ставки по кредитам на реализации инвестиционных проектов, необходимых для устойчивого развития внутреннего и въездного туризма, создания и развития туристских кластеров, способствующих развитию внутреннего и въездного туризма в размере ключевой ставки ЦБ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.</a:t>
            </a: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4" y="3859175"/>
            <a:ext cx="791426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>
                <a:latin typeface="RF Rufo Bold" panose="020B0604020202020204" charset="-52"/>
                <a:ea typeface="PT Sans" panose="020B0503020203020204" pitchFamily="34" charset="-52"/>
              </a:rPr>
              <a:t>КРИТЕРИИ ПРОЕКТОВ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Гостиниц </a:t>
            </a:r>
            <a:r>
              <a:rPr lang="ru-RU" b="1" dirty="0">
                <a:solidFill>
                  <a:srgbClr val="E82C4C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не менее 3*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 с номерным фондом </a:t>
            </a:r>
            <a:r>
              <a:rPr lang="ru-RU" b="1" dirty="0">
                <a:solidFill>
                  <a:srgbClr val="E82C4C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от 120 номеров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или площадью </a:t>
            </a:r>
            <a:r>
              <a:rPr lang="ru-RU" b="1" dirty="0">
                <a:solidFill>
                  <a:srgbClr val="E82C4C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не менее 5000 кв. м.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Многофункциональных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комплексов с площадью гостиничной функции </a:t>
            </a:r>
            <a:r>
              <a:rPr lang="ru-RU" b="1" dirty="0">
                <a:solidFill>
                  <a:srgbClr val="E82C4C"/>
                </a:solidFill>
                <a:latin typeface="RF Rufo" panose="00000508000000000000" pitchFamily="2" charset="-52"/>
                <a:ea typeface="PT Sans" panose="020B0503020203020204" pitchFamily="34" charset="-52"/>
              </a:rPr>
              <a:t>не менее 10%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от общей площади комплекса, которые могут включать: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санаторно-курортных организаций и (или) гостиниц категории не менее 3*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развлекательные и (или) спортивно-оздоровительные комплексы,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конгресс-центры,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горнолыжные трассы, и (или) горнолыжные комплексы с системами искусственного </a:t>
            </a:r>
            <a:r>
              <a:rPr lang="ru-RU" dirty="0" err="1" smtClean="0">
                <a:latin typeface="RF Rufo" panose="00000508000000000000" pitchFamily="2" charset="-52"/>
                <a:ea typeface="PT Sans" panose="020B0503020203020204" pitchFamily="34" charset="-52"/>
              </a:rPr>
              <a:t>оснежения</a:t>
            </a: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  <p:sp>
        <p:nvSpPr>
          <p:cNvPr id="3" name="AutoShape 2" descr="Отель Park Inn Ижевск | Инженерная пр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114" y="-5711"/>
            <a:ext cx="35242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Санаторий Ува в Удмуртии - цены с лечением |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31"/>
          <a:stretch/>
        </p:blipFill>
        <p:spPr bwMode="auto">
          <a:xfrm>
            <a:off x="8683456" y="2080264"/>
            <a:ext cx="3522908" cy="26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42"/>
          <a:stretch/>
        </p:blipFill>
        <p:spPr bwMode="auto">
          <a:xfrm>
            <a:off x="8682113" y="4741910"/>
            <a:ext cx="3535841" cy="21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8850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latin typeface="RF Rufo Bold" panose="00000808000000000000" pitchFamily="2" charset="-52"/>
              </a:rPr>
              <a:t>РЕКОНСТРУКЦИЯ И СОЗДАНИЯ КСР С ГОСУДАРСТВЕННОЙ ПОДДЕРЖКОЙ В ФОРМЕ ЛЬГОТНОГО КРЕДИТОВАНИЯ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4" y="1801919"/>
            <a:ext cx="7914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b="1" dirty="0">
                <a:solidFill>
                  <a:srgbClr val="E82C4C"/>
                </a:solidFill>
                <a:latin typeface="RF Rufo Bold" panose="020B0604020202020204" charset="-52"/>
                <a:ea typeface="PT Sans" panose="020B0503020203020204" pitchFamily="34" charset="-52"/>
              </a:rPr>
              <a:t>Постановление Правительства РФ </a:t>
            </a:r>
            <a:r>
              <a:rPr lang="ru-RU" b="1" dirty="0" smtClean="0">
                <a:solidFill>
                  <a:srgbClr val="E82C4C"/>
                </a:solidFill>
                <a:latin typeface="RF Rufo Bold" panose="020B0604020202020204" charset="-52"/>
                <a:ea typeface="PT Sans" panose="020B0503020203020204" pitchFamily="34" charset="-52"/>
              </a:rPr>
              <a:t>от 9 </a:t>
            </a:r>
            <a:r>
              <a:rPr lang="ru-RU" b="1" dirty="0">
                <a:solidFill>
                  <a:srgbClr val="E82C4C"/>
                </a:solidFill>
                <a:latin typeface="RF Rufo Bold" panose="020B0604020202020204" charset="-52"/>
                <a:ea typeface="PT Sans" panose="020B0503020203020204" pitchFamily="34" charset="-52"/>
              </a:rPr>
              <a:t>февраля 2021 г. </a:t>
            </a:r>
            <a:r>
              <a:rPr lang="ru-RU" b="1" dirty="0" smtClean="0">
                <a:solidFill>
                  <a:srgbClr val="E82C4C"/>
                </a:solidFill>
                <a:latin typeface="RF Rufo Bold" panose="020B0604020202020204" charset="-52"/>
                <a:ea typeface="PT Sans" panose="020B0503020203020204" pitchFamily="34" charset="-52"/>
              </a:rPr>
              <a:t>№ 141</a:t>
            </a:r>
            <a:endParaRPr lang="ru-RU" b="1" dirty="0">
              <a:solidFill>
                <a:srgbClr val="E82C4C"/>
              </a:solidFill>
              <a:latin typeface="RF Rufo Bold" panose="020B060402020202020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4" y="2308220"/>
            <a:ext cx="79142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Субсидия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предоставляется кредитным организациям, у которых: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нет задолженности по зарплате перед работниками 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нет просроченных налоговых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срок деятельности - не менее 5 лет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не является иностранным юридическим лицом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субсидирования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части процентной ставки по кредитам на реализации инвестиционных проектов, необходимых для устойчивого развития внутреннего и въездного туризма, создания и развития туристских кластеров, способствующих развитию внутреннего и въездного туризма в размере ключевой ставки 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ЦБ</a:t>
            </a: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4" y="5615289"/>
            <a:ext cx="7914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latin typeface="RF Rufo Bold" panose="020B0604020202020204" charset="-52"/>
                <a:ea typeface="PT Sans" panose="020B0503020203020204" pitchFamily="34" charset="-52"/>
              </a:rPr>
              <a:t>СУБСИДИЯ ВЫДАЕТСЯ НА СРОК:  </a:t>
            </a:r>
            <a:r>
              <a:rPr lang="ru-RU" dirty="0">
                <a:latin typeface="RF Rufo" panose="00000508000000000000" charset="-52"/>
                <a:ea typeface="PT Sans" panose="020B0503020203020204" pitchFamily="34" charset="-52"/>
              </a:rPr>
              <a:t>до </a:t>
            </a:r>
            <a:r>
              <a:rPr lang="ru-RU" b="1" dirty="0">
                <a:solidFill>
                  <a:srgbClr val="E82C4C"/>
                </a:solidFill>
                <a:latin typeface="RF Rufo" panose="00000508000000000000" charset="-52"/>
                <a:ea typeface="PT Sans" panose="020B0503020203020204" pitchFamily="34" charset="-52"/>
              </a:rPr>
              <a:t>15 лет </a:t>
            </a:r>
            <a:r>
              <a:rPr lang="ru-RU" dirty="0">
                <a:latin typeface="RF Rufo" panose="00000508000000000000" charset="-52"/>
                <a:ea typeface="PT Sans" panose="020B0503020203020204" pitchFamily="34" charset="-52"/>
              </a:rPr>
              <a:t>включительно</a:t>
            </a:r>
            <a:r>
              <a:rPr lang="ru-RU" dirty="0" smtClean="0">
                <a:latin typeface="RF Rufo" panose="00000508000000000000" charset="-52"/>
                <a:ea typeface="PT Sans" panose="020B0503020203020204" pitchFamily="34" charset="-52"/>
              </a:rPr>
              <a:t>.</a:t>
            </a:r>
            <a:endParaRPr lang="ru-RU" dirty="0">
              <a:latin typeface="RF Rufo" panose="00000508000000000000" charset="-52"/>
              <a:ea typeface="PT Sans" panose="020B0503020203020204" pitchFamily="34" charset="-52"/>
            </a:endParaRPr>
          </a:p>
        </p:txBody>
      </p:sp>
      <p:sp>
        <p:nvSpPr>
          <p:cNvPr id="3" name="AutoShape 2" descr="Отель Park Inn Ижевск | Инженерная пр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114" y="-5711"/>
            <a:ext cx="35242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Санаторий Ува в Удмуртии - цены с лечением |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31"/>
          <a:stretch/>
        </p:blipFill>
        <p:spPr bwMode="auto">
          <a:xfrm>
            <a:off x="8683456" y="2080264"/>
            <a:ext cx="3522908" cy="26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8850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latin typeface="RF Rufo Bold" panose="00000808000000000000" pitchFamily="2" charset="-52"/>
              </a:rPr>
              <a:t>РЕКОНСТРУКЦИЯ И СОЗДАНИЯ КСР С ГОСУДАРСТВЕННОЙ ПОДДЕРЖКОЙ В ФОРМЕ ЛЬГОТНОГО КРЕДИТОВАНИЯ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3" name="AutoShape 2" descr="Отель Park Inn Ижевск | Инженерная пр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Санаторий Ува в Удмуртии - цены с лечением |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90504"/>
              </p:ext>
            </p:extLst>
          </p:nvPr>
        </p:nvGraphicFramePr>
        <p:xfrm>
          <a:off x="726626" y="2131605"/>
          <a:ext cx="10913989" cy="431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571"/>
                <a:gridCol w="8375853"/>
                <a:gridCol w="1883565"/>
              </a:tblGrid>
              <a:tr h="2952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cap="none" spc="0" baseline="0" dirty="0" smtClean="0">
                          <a:solidFill>
                            <a:srgbClr val="E82C4C"/>
                          </a:solidFill>
                          <a:uFillTx/>
                          <a:latin typeface="RF Rufo" panose="00000508000000000000" charset="-52"/>
                          <a:ea typeface="+mn-ea"/>
                          <a:cs typeface="+mn-cs"/>
                          <a:sym typeface="Calibri"/>
                        </a:rPr>
                        <a:t>ОТБОР </a:t>
                      </a:r>
                      <a:r>
                        <a:rPr lang="ru-RU" sz="1800" b="1" i="0" u="none" strike="noStrike" kern="1200" cap="none" spc="0" baseline="0" dirty="0">
                          <a:solidFill>
                            <a:srgbClr val="E82C4C"/>
                          </a:solidFill>
                          <a:uFillTx/>
                          <a:latin typeface="RF Rufo" panose="00000508000000000000" charset="-52"/>
                          <a:ea typeface="+mn-ea"/>
                          <a:cs typeface="+mn-cs"/>
                          <a:sym typeface="Calibri"/>
                        </a:rPr>
                        <a:t>УПОЛНОМОЧЕННЫХ </a:t>
                      </a:r>
                      <a:r>
                        <a:rPr lang="ru-RU" sz="1800" b="1" i="0" u="none" strike="noStrike" kern="1200" cap="none" spc="0" baseline="0" dirty="0" smtClean="0">
                          <a:solidFill>
                            <a:srgbClr val="E82C4C"/>
                          </a:solidFill>
                          <a:uFillTx/>
                          <a:latin typeface="RF Rufo" panose="00000508000000000000" charset="-52"/>
                          <a:ea typeface="+mn-ea"/>
                          <a:cs typeface="+mn-cs"/>
                          <a:sym typeface="Calibri"/>
                        </a:rPr>
                        <a:t>БАНКОВ:</a:t>
                      </a:r>
                      <a:endParaRPr lang="ru-RU" sz="1800" b="1" i="0" u="none" strike="noStrike" kern="1200" cap="none" spc="0" baseline="0" dirty="0">
                        <a:solidFill>
                          <a:srgbClr val="E82C4C"/>
                        </a:solidFill>
                        <a:uFillTx/>
                        <a:latin typeface="RF Rufo" panose="00000508000000000000" charset="-52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RF Rufo" panose="00000508000000000000" charset="-52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RF Rufo" panose="00000508000000000000" charset="-52"/>
                        </a:rPr>
                        <a:t>Размещение извещения о приеме заявок на отбор </a:t>
                      </a:r>
                      <a:r>
                        <a:rPr lang="ru-RU" sz="1800" u="none" strike="noStrike" dirty="0" smtClean="0">
                          <a:effectLst/>
                          <a:latin typeface="RF Rufo" panose="00000508000000000000" charset="-52"/>
                        </a:rPr>
                        <a:t>банков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RF Rufo" panose="00000508000000000000" charset="-52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RF Rufo" panose="00000508000000000000" charset="-52"/>
                        </a:rPr>
                        <a:t>Представление банками в </a:t>
                      </a:r>
                      <a:r>
                        <a:rPr lang="ru-RU" sz="1800" u="none" strike="noStrike" dirty="0" smtClean="0">
                          <a:effectLst/>
                          <a:latin typeface="RF Rufo" panose="00000508000000000000" charset="-52"/>
                        </a:rPr>
                        <a:t>Ростуризм заявок</a:t>
                      </a:r>
                      <a:endParaRPr kumimoji="0" lang="ru-RU" sz="18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FillTx/>
                        <a:latin typeface="RF Rufo" panose="00000508000000000000" charset="-52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E82C4C"/>
                          </a:solidFill>
                          <a:effectLst/>
                          <a:uFillTx/>
                          <a:latin typeface="RF Rufo" panose="00000508000000000000" charset="-52"/>
                          <a:ea typeface="+mn-ea"/>
                          <a:cs typeface="+mn-cs"/>
                          <a:sym typeface="Calibri"/>
                        </a:rPr>
                        <a:t>в течении 30 дней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RF Rufo" panose="00000508000000000000" charset="-52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RF Rufo" panose="00000508000000000000" charset="-52"/>
                        </a:rPr>
                        <a:t>Проверка Ростуризмом представленных документов и принятие </a:t>
                      </a:r>
                      <a:r>
                        <a:rPr lang="ru-RU" sz="1800" u="none" strike="noStrike" dirty="0" smtClean="0">
                          <a:effectLst/>
                          <a:latin typeface="RF Rufo" panose="00000508000000000000" charset="-52"/>
                        </a:rPr>
                        <a:t>решения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RF Rufo" panose="00000508000000000000" charset="-52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u="none" strike="noStrike" dirty="0" smtClean="0">
                        <a:effectLst/>
                        <a:latin typeface="RF Rufo" panose="00000508000000000000" charset="-52"/>
                      </a:endParaRPr>
                    </a:p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RF Rufo" panose="00000508000000000000" charset="-52"/>
                        </a:rPr>
                        <a:t>Согласование </a:t>
                      </a:r>
                      <a:r>
                        <a:rPr lang="ru-RU" sz="1800" u="none" strike="noStrike" dirty="0">
                          <a:effectLst/>
                          <a:latin typeface="RF Rufo" panose="00000508000000000000" charset="-52"/>
                        </a:rPr>
                        <a:t>и подписание соглашения в ГИИС "Электронный бюджет"</a:t>
                      </a:r>
                      <a:br>
                        <a:rPr lang="ru-RU" sz="1800" u="none" strike="noStrike" dirty="0">
                          <a:effectLst/>
                          <a:latin typeface="RF Rufo" panose="00000508000000000000" charset="-52"/>
                        </a:rPr>
                      </a:b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E82C4C"/>
                          </a:solidFill>
                          <a:effectLst/>
                          <a:uFillTx/>
                          <a:latin typeface="RF Rufo" panose="00000508000000000000" charset="-52"/>
                          <a:ea typeface="+mn-ea"/>
                          <a:cs typeface="+mn-cs"/>
                          <a:sym typeface="Calibri"/>
                        </a:rPr>
                        <a:t>в течении 20 рабочих дней с подачи заявки на соглашение </a:t>
                      </a:r>
                      <a:endParaRPr kumimoji="0" lang="ru-RU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E82C4C"/>
                        </a:solidFill>
                        <a:effectLst/>
                        <a:uFillTx/>
                        <a:latin typeface="RF Rufo" panose="00000508000000000000" charset="-52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rgbClr val="E82C4C"/>
                          </a:solidFill>
                          <a:latin typeface="RF Rufo" panose="00000508000000000000" charset="-52"/>
                          <a:ea typeface="+mn-ea"/>
                          <a:cs typeface="+mn-cs"/>
                        </a:rPr>
                        <a:t>ОТБОР </a:t>
                      </a:r>
                      <a:r>
                        <a:rPr lang="ru-RU" sz="1800" b="1" kern="1200" dirty="0">
                          <a:solidFill>
                            <a:srgbClr val="E82C4C"/>
                          </a:solidFill>
                          <a:latin typeface="RF Rufo" panose="00000508000000000000" charset="-52"/>
                          <a:ea typeface="+mn-ea"/>
                          <a:cs typeface="+mn-cs"/>
                        </a:rPr>
                        <a:t>ЗАЕМЩИКОВ ДЛЯ ВКЛЮЧЕНИЯ В </a:t>
                      </a:r>
                      <a:r>
                        <a:rPr lang="ru-RU" sz="1800" b="1" kern="1200" dirty="0" smtClean="0">
                          <a:solidFill>
                            <a:srgbClr val="E82C4C"/>
                          </a:solidFill>
                          <a:latin typeface="RF Rufo" panose="00000508000000000000" charset="-52"/>
                          <a:ea typeface="+mn-ea"/>
                          <a:cs typeface="+mn-cs"/>
                        </a:rPr>
                        <a:t>ПРОГРАММУ:</a:t>
                      </a:r>
                      <a:endParaRPr lang="ru-RU" sz="1800" b="1" kern="1200" dirty="0">
                        <a:solidFill>
                          <a:srgbClr val="E82C4C"/>
                        </a:solidFill>
                        <a:latin typeface="RF Rufo" panose="00000508000000000000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RF Rufo" panose="00000508000000000000" charset="-52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u="none" strike="noStrike" dirty="0" smtClean="0">
                        <a:effectLst/>
                        <a:latin typeface="RF Rufo" panose="00000508000000000000" charset="-52"/>
                      </a:endParaRPr>
                    </a:p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RF Rufo" panose="00000508000000000000" charset="-52"/>
                        </a:rPr>
                        <a:t>Представление </a:t>
                      </a:r>
                      <a:r>
                        <a:rPr lang="ru-RU" sz="1800" u="none" strike="noStrike" dirty="0">
                          <a:effectLst/>
                          <a:latin typeface="RF Rufo" panose="00000508000000000000" charset="-52"/>
                        </a:rPr>
                        <a:t>уполномоченными банками в Ростуризм </a:t>
                      </a:r>
                      <a:r>
                        <a:rPr lang="ru-RU" sz="1800" u="none" strike="noStrike" dirty="0" smtClean="0">
                          <a:effectLst/>
                          <a:latin typeface="RF Rufo" panose="00000508000000000000" charset="-52"/>
                        </a:rPr>
                        <a:t>реестров</a:t>
                      </a:r>
                      <a:r>
                        <a:rPr lang="ru-RU" sz="1800" u="none" strike="noStrike" baseline="0" dirty="0" smtClean="0">
                          <a:effectLst/>
                          <a:latin typeface="RF Rufo" panose="00000508000000000000" charset="-52"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  <a:latin typeface="RF Rufo" panose="00000508000000000000" charset="-52"/>
                        </a:rPr>
                        <a:t>потенциальных заемщиков</a:t>
                      </a:r>
                      <a:r>
                        <a:rPr lang="ru-RU" sz="1800" u="none" strike="noStrike" baseline="0" dirty="0" smtClean="0">
                          <a:effectLst/>
                          <a:latin typeface="RF Rufo" panose="00000508000000000000" charset="-52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RF Rufo" panose="00000508000000000000" charset="-52"/>
                        </a:rPr>
                        <a:t>(</a:t>
                      </a:r>
                      <a:r>
                        <a:rPr lang="ru-RU" sz="1800" u="none" strike="noStrike" baseline="0" dirty="0" smtClean="0">
                          <a:effectLst/>
                          <a:latin typeface="RF Rufo" panose="00000508000000000000" charset="-52"/>
                        </a:rPr>
                        <a:t>проекты инвесторов)</a:t>
                      </a:r>
                      <a:endParaRPr lang="en-US" sz="1800" u="none" strike="noStrike" dirty="0" smtClean="0">
                        <a:effectLst/>
                        <a:latin typeface="RF Rufo" panose="00000508000000000000" charset="-52"/>
                      </a:endParaRPr>
                    </a:p>
                    <a:p>
                      <a:pPr algn="l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RF Rufo" panose="00000508000000000000" charset="-52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RF Rufo" panose="00000508000000000000" charset="-52"/>
                        </a:rPr>
                        <a:t>Согласование подкомиссией поступивших от Ростуризма предложений о </a:t>
                      </a:r>
                      <a:r>
                        <a:rPr lang="ru-RU" sz="1800" u="none" strike="noStrike" dirty="0" smtClean="0">
                          <a:effectLst/>
                          <a:latin typeface="RF Rufo" panose="00000508000000000000" charset="-52"/>
                        </a:rPr>
                        <a:t>перечне заемщиков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E82C4C"/>
                          </a:solidFill>
                          <a:effectLst/>
                          <a:uFillTx/>
                          <a:latin typeface="RF Rufo" panose="00000508000000000000" charset="-52"/>
                          <a:ea typeface="+mn-ea"/>
                          <a:cs typeface="+mn-cs"/>
                          <a:sym typeface="Calibri"/>
                        </a:rPr>
                        <a:t>в течении 30 дней</a:t>
                      </a:r>
                      <a:endParaRPr lang="ru-RU" sz="1800" b="0" i="0" u="none" strike="noStrike" dirty="0">
                        <a:solidFill>
                          <a:srgbClr val="E82C4C"/>
                        </a:solidFill>
                        <a:effectLst/>
                        <a:latin typeface="RF Rufo" panose="00000508000000000000" charset="-52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Left Bracket 21"/>
          <p:cNvSpPr/>
          <p:nvPr/>
        </p:nvSpPr>
        <p:spPr bwMode="gray">
          <a:xfrm>
            <a:off x="398729" y="2087685"/>
            <a:ext cx="107951" cy="2394931"/>
          </a:xfrm>
          <a:prstGeom prst="leftBracket">
            <a:avLst>
              <a:gd name="adj" fmla="val 62454"/>
            </a:avLst>
          </a:prstGeom>
          <a:ln w="19050" cap="flat">
            <a:solidFill>
              <a:srgbClr val="E82C4C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82C4C"/>
                </a:solidFill>
              </a:ln>
              <a:solidFill>
                <a:srgbClr val="E82C4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gray">
          <a:xfrm>
            <a:off x="44983" y="2401384"/>
            <a:ext cx="349702" cy="1060474"/>
          </a:xfrm>
          <a:prstGeom prst="rect">
            <a:avLst/>
          </a:prstGeom>
          <a:noFill/>
        </p:spPr>
        <p:txBody>
          <a:bodyPr vert="vert270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E82C4C"/>
                </a:solidFill>
                <a:latin typeface="RF Rufo" panose="00000508000000000000" charset="-52"/>
              </a:rPr>
              <a:t>ЭТАП 1</a:t>
            </a:r>
          </a:p>
        </p:txBody>
      </p:sp>
      <p:sp>
        <p:nvSpPr>
          <p:cNvPr id="24" name="Left Bracket 21"/>
          <p:cNvSpPr/>
          <p:nvPr/>
        </p:nvSpPr>
        <p:spPr bwMode="gray">
          <a:xfrm>
            <a:off x="456832" y="4637144"/>
            <a:ext cx="99695" cy="1808253"/>
          </a:xfrm>
          <a:prstGeom prst="leftBracket">
            <a:avLst>
              <a:gd name="adj" fmla="val 62454"/>
            </a:avLst>
          </a:prstGeom>
          <a:ln w="19050" cap="flat">
            <a:solidFill>
              <a:srgbClr val="E82C4C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82C4C"/>
                </a:solidFill>
              </a:ln>
              <a:solidFill>
                <a:srgbClr val="E82C4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gray">
          <a:xfrm>
            <a:off x="44983" y="4905499"/>
            <a:ext cx="349702" cy="920911"/>
          </a:xfrm>
          <a:prstGeom prst="rect">
            <a:avLst/>
          </a:prstGeom>
          <a:noFill/>
        </p:spPr>
        <p:txBody>
          <a:bodyPr vert="vert270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E82C4C"/>
                </a:solidFill>
                <a:latin typeface="RF Rufo" panose="00000508000000000000" charset="-52"/>
              </a:rPr>
              <a:t>ЭТАП 2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4" y="1692735"/>
            <a:ext cx="791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b="1" dirty="0" smtClean="0">
                <a:latin typeface="RF Rufo Bold" panose="020B0604020202020204" charset="-52"/>
                <a:ea typeface="PT Sans" panose="020B0503020203020204" pitchFamily="34" charset="-52"/>
              </a:rPr>
              <a:t>Процедура проведения конкурса</a:t>
            </a:r>
            <a:endParaRPr lang="ru-RU" sz="2000" b="1" dirty="0">
              <a:latin typeface="RF Rufo Bold" panose="020B060402020202020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80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hon\Downloads\group-casually-dressed-business-people-discussing-ideas-offic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57628"/>
          <a:stretch/>
        </p:blipFill>
        <p:spPr bwMode="auto">
          <a:xfrm>
            <a:off x="7036708" y="0"/>
            <a:ext cx="5165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74227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latin typeface="RF Rufo Bold" panose="00000808000000000000" pitchFamily="2" charset="-52"/>
              </a:rPr>
              <a:t>ГРАНТОВАЯ ПОДДЕРЖКА ОБЩЕСТВЕННЫХ ИНИЦИАТИВ, НАПРАВЛЕННЫХ НА РАЗВИТИЕ ТУРИЗМА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3" name="AutoShape 2" descr="Отель Park Inn Ижевск | Инженерная пр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Санаторий Ува в Удмуртии - цены с лечением |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601935" y="2497412"/>
            <a:ext cx="59144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Поддержка </a:t>
            </a: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доработки существующих и создаваемых национальных брендовых туристических маршрутов (формирование дополнительных точек притяжения, санитарных зон, навигации, другой необходимой инфраструктуры, т.д. в форме межбюджетных трансфертов</a:t>
            </a: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)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F Rufo" panose="00000508000000000000" pitchFamily="2" charset="-52"/>
                <a:ea typeface="PT Sans" panose="020B0503020203020204" pitchFamily="34" charset="-52"/>
              </a:rPr>
              <a:t>Формирование локальных точек притяжения в небольших городах, деревнях, селах </a:t>
            </a:r>
            <a:endParaRPr lang="ru-RU" dirty="0" smtClean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dirty="0">
              <a:latin typeface="RF Rufo" panose="00000508000000000000" pitchFamily="2" charset="-52"/>
              <a:ea typeface="PT Sans" panose="020B0503020203020204" pitchFamily="34" charset="-52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F Rufo" panose="00000508000000000000" pitchFamily="2" charset="-52"/>
                <a:ea typeface="PT Sans" panose="020B0503020203020204" pitchFamily="34" charset="-52"/>
              </a:rPr>
              <a:t>Обустройство пляжей на побережьях пресных водоемов</a:t>
            </a:r>
          </a:p>
        </p:txBody>
      </p:sp>
    </p:spTree>
    <p:extLst>
      <p:ext uri="{BB962C8B-B14F-4D97-AF65-F5344CB8AC3E}">
        <p14:creationId xmlns:p14="http://schemas.microsoft.com/office/powerpoint/2010/main" val="9063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D770655-D4EA-4F95-8A7B-5235C4146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21818" r="30522"/>
          <a:stretch/>
        </p:blipFill>
        <p:spPr>
          <a:xfrm>
            <a:off x="5796189" y="0"/>
            <a:ext cx="6395811" cy="5916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9579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latin typeface="RF Rufo Bold" panose="00000808000000000000" pitchFamily="2" charset="-52"/>
              </a:rPr>
              <a:t>ГРАНТОВАЯ ПОДДЕРЖКА ПРЕДПРИНИМАТЕЛЬСКИХ ИНИЦИАТИВ, НАПРАВЛЕННЫХ НА РАЗВИТИЕ ТУРИЗМА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3" name="AutoShape 2" descr="Отель Park Inn Ижевск | Инженерная пр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Санаторий Ува в Удмуртии - цены с лечением |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629CAC9-7302-4648-A916-5883493CDC2D}"/>
              </a:ext>
            </a:extLst>
          </p:cNvPr>
          <p:cNvSpPr txBox="1"/>
          <p:nvPr/>
        </p:nvSpPr>
        <p:spPr>
          <a:xfrm>
            <a:off x="698482" y="1954997"/>
            <a:ext cx="742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F Rufo Bold" panose="00000808000000000000" pitchFamily="2" charset="-52"/>
              </a:rPr>
              <a:t>Грант от Ростуризм </a:t>
            </a:r>
          </a:p>
          <a:p>
            <a:pPr algn="just"/>
            <a:r>
              <a:rPr lang="ru-RU" sz="2400" dirty="0">
                <a:latin typeface="RF Rufo Bold" panose="00000808000000000000" pitchFamily="2" charset="-52"/>
              </a:rPr>
              <a:t>на развитие туристской </a:t>
            </a:r>
            <a:r>
              <a:rPr lang="ru-RU" sz="2400" dirty="0" smtClean="0">
                <a:latin typeface="RF Rufo Bold" panose="00000808000000000000" pitchFamily="2" charset="-52"/>
              </a:rPr>
              <a:t>инфраструктуры</a:t>
            </a:r>
            <a:endParaRPr lang="ru-RU" sz="2400" dirty="0">
              <a:latin typeface="RF Rufo Bold" panose="00000808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29CAC9-7302-4648-A916-5883493CDC2D}"/>
              </a:ext>
            </a:extLst>
          </p:cNvPr>
          <p:cNvSpPr txBox="1"/>
          <p:nvPr/>
        </p:nvSpPr>
        <p:spPr>
          <a:xfrm>
            <a:off x="601079" y="4003282"/>
            <a:ext cx="742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F Rufo Bold" panose="00000808000000000000" pitchFamily="2" charset="-52"/>
              </a:rPr>
              <a:t>Грант от Министерства экономики УР</a:t>
            </a:r>
          </a:p>
          <a:p>
            <a:pPr algn="just"/>
            <a:r>
              <a:rPr lang="ru-RU" sz="2400" dirty="0">
                <a:latin typeface="RF Rufo Bold" panose="00000808000000000000" pitchFamily="2" charset="-52"/>
              </a:rPr>
              <a:t>на развитие туристской инфраструктуры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F432716-EA57-4D23-BEE7-4FE02DE97C99}"/>
              </a:ext>
            </a:extLst>
          </p:cNvPr>
          <p:cNvSpPr/>
          <p:nvPr/>
        </p:nvSpPr>
        <p:spPr>
          <a:xfrm>
            <a:off x="434895" y="3319898"/>
            <a:ext cx="2618625" cy="416361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ctr">
              <a:lnSpc>
                <a:spcPts val="2352"/>
              </a:lnSpc>
            </a:pPr>
            <a:r>
              <a:rPr lang="ru-RU" sz="4400" dirty="0">
                <a:ln>
                  <a:solidFill>
                    <a:srgbClr val="E72C4C"/>
                  </a:solidFill>
                </a:ln>
                <a:solidFill>
                  <a:srgbClr val="E72C4C"/>
                </a:solidFill>
                <a:latin typeface="RF Rufo Semibold" charset="-52"/>
                <a:ea typeface="PT Sans" panose="020B0503020203020204" pitchFamily="34" charset="-52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F432716-EA57-4D23-BEE7-4FE02DE97C99}"/>
              </a:ext>
            </a:extLst>
          </p:cNvPr>
          <p:cNvSpPr/>
          <p:nvPr/>
        </p:nvSpPr>
        <p:spPr>
          <a:xfrm>
            <a:off x="3132638" y="3300919"/>
            <a:ext cx="3060957" cy="416361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ctr">
              <a:lnSpc>
                <a:spcPts val="2352"/>
              </a:lnSpc>
            </a:pPr>
            <a:r>
              <a:rPr lang="ru-RU" sz="4400" dirty="0" smtClean="0">
                <a:ln>
                  <a:solidFill>
                    <a:srgbClr val="E72C4C"/>
                  </a:solidFill>
                </a:ln>
                <a:solidFill>
                  <a:srgbClr val="E72C4C"/>
                </a:solidFill>
                <a:latin typeface="RF Rufo Semibold" charset="-52"/>
                <a:ea typeface="PT Sans" panose="020B0503020203020204" pitchFamily="34" charset="-52"/>
              </a:rPr>
              <a:t>&gt; 8,5 млн. руб. </a:t>
            </a:r>
            <a:endParaRPr lang="ru-RU" sz="4400" dirty="0">
              <a:ln>
                <a:solidFill>
                  <a:srgbClr val="E72C4C"/>
                </a:solidFill>
              </a:ln>
              <a:solidFill>
                <a:srgbClr val="E72C4C"/>
              </a:solidFill>
              <a:latin typeface="RF Rufo Semibold" charset="-52"/>
              <a:ea typeface="PT Sans" panose="020B0503020203020204" pitchFamily="34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F432716-EA57-4D23-BEE7-4FE02DE97C99}"/>
              </a:ext>
            </a:extLst>
          </p:cNvPr>
          <p:cNvSpPr/>
          <p:nvPr/>
        </p:nvSpPr>
        <p:spPr>
          <a:xfrm>
            <a:off x="432089" y="3644284"/>
            <a:ext cx="2655945" cy="374298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ctr">
              <a:lnSpc>
                <a:spcPts val="2352"/>
              </a:lnSpc>
            </a:pPr>
            <a:r>
              <a:rPr lang="ru-RU" sz="1600" dirty="0" smtClean="0">
                <a:latin typeface="RF Rufo" panose="00000508000000000000" pitchFamily="2" charset="-52"/>
                <a:ea typeface="PT Sans" panose="020B0503020203020204" pitchFamily="34" charset="-52"/>
              </a:rPr>
              <a:t>компании</a:t>
            </a:r>
            <a:endParaRPr lang="ru-RU" sz="1600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F432716-EA57-4D23-BEE7-4FE02DE97C99}"/>
              </a:ext>
            </a:extLst>
          </p:cNvPr>
          <p:cNvSpPr/>
          <p:nvPr/>
        </p:nvSpPr>
        <p:spPr>
          <a:xfrm>
            <a:off x="3021128" y="3602221"/>
            <a:ext cx="3223557" cy="416361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ctr">
              <a:lnSpc>
                <a:spcPts val="2352"/>
              </a:lnSpc>
            </a:pPr>
            <a:r>
              <a:rPr lang="ru-RU" sz="1600" dirty="0" smtClean="0">
                <a:latin typeface="RF Rufo" panose="00000508000000000000" pitchFamily="2" charset="-52"/>
                <a:ea typeface="PT Sans" panose="020B0503020203020204" pitchFamily="34" charset="-52"/>
              </a:rPr>
              <a:t>размер субсидий из федерального бюджета</a:t>
            </a:r>
            <a:endParaRPr lang="ru-RU" sz="1600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F432716-EA57-4D23-BEE7-4FE02DE97C99}"/>
              </a:ext>
            </a:extLst>
          </p:cNvPr>
          <p:cNvSpPr/>
          <p:nvPr/>
        </p:nvSpPr>
        <p:spPr>
          <a:xfrm>
            <a:off x="665633" y="5280787"/>
            <a:ext cx="3060957" cy="444061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ctr">
              <a:lnSpc>
                <a:spcPts val="2352"/>
              </a:lnSpc>
            </a:pPr>
            <a:r>
              <a:rPr lang="ru-RU" sz="4400" dirty="0" smtClean="0">
                <a:ln>
                  <a:solidFill>
                    <a:srgbClr val="E72C4C"/>
                  </a:solidFill>
                </a:ln>
                <a:solidFill>
                  <a:srgbClr val="E72C4C"/>
                </a:solidFill>
                <a:latin typeface="RF Rufo Semibold" charset="-52"/>
                <a:ea typeface="PT Sans" panose="020B0503020203020204" pitchFamily="34" charset="-52"/>
              </a:rPr>
              <a:t>1,5 млн. руб. </a:t>
            </a:r>
            <a:endParaRPr lang="ru-RU" sz="4400" dirty="0">
              <a:ln>
                <a:solidFill>
                  <a:srgbClr val="E72C4C"/>
                </a:solidFill>
              </a:ln>
              <a:solidFill>
                <a:srgbClr val="E72C4C"/>
              </a:solidFill>
              <a:latin typeface="RF Rufo Semibold" charset="-52"/>
              <a:ea typeface="PT Sans" panose="020B0503020203020204" pitchFamily="34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F432716-EA57-4D23-BEE7-4FE02DE97C99}"/>
              </a:ext>
            </a:extLst>
          </p:cNvPr>
          <p:cNvSpPr/>
          <p:nvPr/>
        </p:nvSpPr>
        <p:spPr>
          <a:xfrm>
            <a:off x="835291" y="5558486"/>
            <a:ext cx="2655945" cy="416361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ctr">
              <a:lnSpc>
                <a:spcPts val="2352"/>
              </a:lnSpc>
            </a:pPr>
            <a:r>
              <a:rPr lang="ru-RU" sz="1600" dirty="0">
                <a:latin typeface="RF Rufo" panose="00000508000000000000" pitchFamily="2" charset="-52"/>
                <a:ea typeface="PT Sans" panose="020B0503020203020204" pitchFamily="34" charset="-52"/>
              </a:rPr>
              <a:t>л</a:t>
            </a:r>
            <a:r>
              <a:rPr lang="ru-RU" sz="1600" dirty="0" smtClean="0">
                <a:latin typeface="RF Rufo" panose="00000508000000000000" pitchFamily="2" charset="-52"/>
                <a:ea typeface="PT Sans" panose="020B0503020203020204" pitchFamily="34" charset="-52"/>
              </a:rPr>
              <a:t>имит в 2019 году</a:t>
            </a:r>
            <a:endParaRPr lang="ru-RU" sz="1600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F432716-EA57-4D23-BEE7-4FE02DE97C99}"/>
              </a:ext>
            </a:extLst>
          </p:cNvPr>
          <p:cNvSpPr/>
          <p:nvPr/>
        </p:nvSpPr>
        <p:spPr>
          <a:xfrm>
            <a:off x="4005288" y="5271244"/>
            <a:ext cx="3060957" cy="416361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ctr">
              <a:lnSpc>
                <a:spcPts val="2352"/>
              </a:lnSpc>
            </a:pPr>
            <a:r>
              <a:rPr lang="ru-RU" sz="4400" dirty="0" smtClean="0">
                <a:ln>
                  <a:solidFill>
                    <a:srgbClr val="E72C4C"/>
                  </a:solidFill>
                </a:ln>
                <a:solidFill>
                  <a:srgbClr val="E72C4C"/>
                </a:solidFill>
                <a:latin typeface="RF Rufo Semibold" charset="-52"/>
                <a:ea typeface="PT Sans" panose="020B0503020203020204" pitchFamily="34" charset="-52"/>
              </a:rPr>
              <a:t>1,33 млн. руб. </a:t>
            </a:r>
            <a:endParaRPr lang="ru-RU" sz="4400" dirty="0">
              <a:ln>
                <a:solidFill>
                  <a:srgbClr val="E72C4C"/>
                </a:solidFill>
              </a:ln>
              <a:solidFill>
                <a:srgbClr val="E72C4C"/>
              </a:solidFill>
              <a:latin typeface="RF Rufo Semibold" charset="-52"/>
              <a:ea typeface="PT Sans" panose="020B0503020203020204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F432716-EA57-4D23-BEE7-4FE02DE97C99}"/>
              </a:ext>
            </a:extLst>
          </p:cNvPr>
          <p:cNvSpPr/>
          <p:nvPr/>
        </p:nvSpPr>
        <p:spPr>
          <a:xfrm>
            <a:off x="4174946" y="5548943"/>
            <a:ext cx="2655945" cy="380838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ctr">
              <a:lnSpc>
                <a:spcPts val="2352"/>
              </a:lnSpc>
            </a:pPr>
            <a:r>
              <a:rPr lang="ru-RU" sz="1600" dirty="0">
                <a:latin typeface="RF Rufo" panose="00000508000000000000" pitchFamily="2" charset="-52"/>
                <a:ea typeface="PT Sans" panose="020B0503020203020204" pitchFamily="34" charset="-52"/>
              </a:rPr>
              <a:t>к</a:t>
            </a:r>
            <a:r>
              <a:rPr lang="ru-RU" sz="1600" dirty="0" smtClean="0">
                <a:latin typeface="RF Rufo" panose="00000508000000000000" pitchFamily="2" charset="-52"/>
                <a:ea typeface="PT Sans" panose="020B0503020203020204" pitchFamily="34" charset="-52"/>
              </a:rPr>
              <a:t>онно-спортивный клуб «АС»</a:t>
            </a:r>
            <a:endParaRPr lang="ru-RU" sz="1600" dirty="0">
              <a:latin typeface="RF Rufo" panose="00000508000000000000" pitchFamily="2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608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98"/>
          <a:stretch/>
        </p:blipFill>
        <p:spPr bwMode="auto">
          <a:xfrm>
            <a:off x="0" y="3388663"/>
            <a:ext cx="12191358" cy="34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C79F56-82DD-4D1D-871C-AB02739C8088}"/>
              </a:ext>
            </a:extLst>
          </p:cNvPr>
          <p:cNvSpPr/>
          <p:nvPr/>
        </p:nvSpPr>
        <p:spPr>
          <a:xfrm>
            <a:off x="698482" y="1"/>
            <a:ext cx="2434156" cy="280988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72C4C"/>
                </a:solidFill>
              </a:rPr>
              <a:t>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E8789-05F4-4D3C-B005-CA83C4E9FF18}"/>
              </a:ext>
            </a:extLst>
          </p:cNvPr>
          <p:cNvSpPr/>
          <p:nvPr/>
        </p:nvSpPr>
        <p:spPr>
          <a:xfrm>
            <a:off x="692944" y="6546622"/>
            <a:ext cx="10806112" cy="45720"/>
          </a:xfrm>
          <a:prstGeom prst="rect">
            <a:avLst/>
          </a:prstGeom>
          <a:solidFill>
            <a:srgbClr val="E7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2C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49C1C-A2AF-457F-A971-E9441D90238D}"/>
              </a:ext>
            </a:extLst>
          </p:cNvPr>
          <p:cNvSpPr txBox="1"/>
          <p:nvPr/>
        </p:nvSpPr>
        <p:spPr>
          <a:xfrm>
            <a:off x="611462" y="280987"/>
            <a:ext cx="386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F Rufo Light" panose="00000408000000000000" pitchFamily="2" charset="-52"/>
              </a:rPr>
              <a:t>Национальный проект «туризм и индустрия гостеприимства»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RF Rufo Light" panose="00000408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9CAC9-7302-4648-A916-5883493CDC2D}"/>
              </a:ext>
            </a:extLst>
          </p:cNvPr>
          <p:cNvSpPr txBox="1"/>
          <p:nvPr/>
        </p:nvSpPr>
        <p:spPr>
          <a:xfrm>
            <a:off x="601934" y="398335"/>
            <a:ext cx="9579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latin typeface="RF Rufo Bold" panose="00000808000000000000" pitchFamily="2" charset="-52"/>
              </a:rPr>
              <a:t>ГОСУДАРСТВЕННАЯ ПРОГРАММА СТИМУЛИРОВАНИЯ </a:t>
            </a:r>
          </a:p>
          <a:p>
            <a:r>
              <a:rPr lang="ru-RU" sz="3500" dirty="0" smtClean="0">
                <a:latin typeface="RF Rufo Bold" panose="00000808000000000000" pitchFamily="2" charset="-52"/>
              </a:rPr>
              <a:t>ВНУТРЕННЕГО ТУРИЗМА*</a:t>
            </a:r>
            <a:endParaRPr lang="ru-RU" sz="2000" dirty="0">
              <a:latin typeface="RF Rufo Bold" panose="00000808000000000000" pitchFamily="2" charset="-52"/>
            </a:endParaRPr>
          </a:p>
        </p:txBody>
      </p:sp>
      <p:sp>
        <p:nvSpPr>
          <p:cNvPr id="3" name="AutoShape 2" descr="Отель Park Inn Ижевск | Инженерная пр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Санаторий Ува в Удмуртии - цены с лечением |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Чекерил | Спортивный горнолыжный курорт в Удмурт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7A9D78F-C86E-41C7-A7EC-F341F5D56595}"/>
              </a:ext>
            </a:extLst>
          </p:cNvPr>
          <p:cNvSpPr/>
          <p:nvPr/>
        </p:nvSpPr>
        <p:spPr>
          <a:xfrm>
            <a:off x="7737061" y="3019331"/>
            <a:ext cx="4454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600" dirty="0" smtClean="0">
                <a:latin typeface="RF Rufo" panose="00000508000000000000" pitchFamily="2" charset="-52"/>
                <a:ea typeface="PT Sans" panose="020B0503020203020204" pitchFamily="34" charset="-52"/>
              </a:rPr>
              <a:t>*Постановление Правительства РФ от </a:t>
            </a:r>
            <a:r>
              <a:rPr lang="ru-RU" sz="1600" dirty="0">
                <a:latin typeface="RF Rufo" panose="00000508000000000000" pitchFamily="2" charset="-52"/>
                <a:ea typeface="PT Sans" panose="020B0503020203020204" pitchFamily="34" charset="-52"/>
              </a:rPr>
              <a:t>10 августа 2020 г. № 1200</a:t>
            </a:r>
          </a:p>
        </p:txBody>
      </p:sp>
      <p:sp>
        <p:nvSpPr>
          <p:cNvPr id="8" name="AutoShape 2" descr="Туры с кэшбэком | ООО “СаяныЭкоТур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406850" y="2075339"/>
            <a:ext cx="2655945" cy="639496"/>
            <a:chOff x="2324962" y="1843323"/>
            <a:chExt cx="2655945" cy="63949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4F432716-EA57-4D23-BEE7-4FE02DE97C99}"/>
                </a:ext>
              </a:extLst>
            </p:cNvPr>
            <p:cNvSpPr/>
            <p:nvPr/>
          </p:nvSpPr>
          <p:spPr>
            <a:xfrm>
              <a:off x="2343623" y="1843323"/>
              <a:ext cx="2618625" cy="435340"/>
            </a:xfrm>
            <a:prstGeom prst="rect">
              <a:avLst/>
            </a:prstGeom>
          </p:spPr>
          <p:txBody>
            <a:bodyPr wrap="square" lIns="107533" tIns="53767" rIns="107533" bIns="53767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ru-RU" sz="4400" dirty="0" smtClean="0">
                  <a:ln>
                    <a:solidFill>
                      <a:srgbClr val="E72C4C"/>
                    </a:solidFill>
                  </a:ln>
                  <a:solidFill>
                    <a:srgbClr val="E72C4C"/>
                  </a:solidFill>
                  <a:latin typeface="RF Rufo Semibold" charset="-52"/>
                  <a:ea typeface="PT Sans" panose="020B0503020203020204" pitchFamily="34" charset="-52"/>
                </a:rPr>
                <a:t>18 </a:t>
              </a:r>
              <a:endParaRPr lang="ru-RU" sz="4400" dirty="0">
                <a:ln>
                  <a:solidFill>
                    <a:srgbClr val="E72C4C"/>
                  </a:solidFill>
                </a:ln>
                <a:solidFill>
                  <a:srgbClr val="E72C4C"/>
                </a:solidFill>
                <a:latin typeface="RF Rufo Semibold" charset="-52"/>
                <a:ea typeface="PT Sans" panose="020B0503020203020204" pitchFamily="34" charset="-52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4F432716-EA57-4D23-BEE7-4FE02DE97C99}"/>
                </a:ext>
              </a:extLst>
            </p:cNvPr>
            <p:cNvSpPr/>
            <p:nvPr/>
          </p:nvSpPr>
          <p:spPr>
            <a:xfrm>
              <a:off x="2324962" y="2108521"/>
              <a:ext cx="2655945" cy="374298"/>
            </a:xfrm>
            <a:prstGeom prst="rect">
              <a:avLst/>
            </a:prstGeom>
          </p:spPr>
          <p:txBody>
            <a:bodyPr wrap="square" lIns="107533" tIns="53767" rIns="107533" bIns="53767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ru-RU" sz="1600" dirty="0" smtClean="0">
                  <a:latin typeface="RF Rufo" panose="00000508000000000000" pitchFamily="2" charset="-52"/>
                  <a:ea typeface="PT Sans" panose="020B0503020203020204" pitchFamily="34" charset="-52"/>
                </a:rPr>
                <a:t>компаний</a:t>
              </a:r>
              <a:endParaRPr lang="ru-RU" sz="1600" dirty="0">
                <a:latin typeface="RF Rufo" panose="00000508000000000000" pitchFamily="2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78610" y="2075339"/>
            <a:ext cx="3060957" cy="643856"/>
            <a:chOff x="4796722" y="1843323"/>
            <a:chExt cx="3060957" cy="64385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4F432716-EA57-4D23-BEE7-4FE02DE97C99}"/>
                </a:ext>
              </a:extLst>
            </p:cNvPr>
            <p:cNvSpPr/>
            <p:nvPr/>
          </p:nvSpPr>
          <p:spPr>
            <a:xfrm>
              <a:off x="4796722" y="1843323"/>
              <a:ext cx="3060957" cy="435340"/>
            </a:xfrm>
            <a:prstGeom prst="rect">
              <a:avLst/>
            </a:prstGeom>
          </p:spPr>
          <p:txBody>
            <a:bodyPr wrap="square" lIns="107533" tIns="53767" rIns="107533" bIns="53767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ru-RU" sz="4400" dirty="0" smtClean="0">
                  <a:ln>
                    <a:solidFill>
                      <a:srgbClr val="E72C4C"/>
                    </a:solidFill>
                  </a:ln>
                  <a:solidFill>
                    <a:srgbClr val="E72C4C"/>
                  </a:solidFill>
                  <a:latin typeface="RF Rufo Semibold" charset="-52"/>
                  <a:ea typeface="PT Sans" panose="020B0503020203020204" pitchFamily="34" charset="-52"/>
                </a:rPr>
                <a:t>&gt; 9 млн. руб. </a:t>
              </a:r>
              <a:endParaRPr lang="ru-RU" sz="4400" dirty="0">
                <a:ln>
                  <a:solidFill>
                    <a:srgbClr val="E72C4C"/>
                  </a:solidFill>
                </a:ln>
                <a:solidFill>
                  <a:srgbClr val="E72C4C"/>
                </a:solidFill>
                <a:latin typeface="RF Rufo Semibold" charset="-52"/>
                <a:ea typeface="PT Sans" panose="020B0503020203020204" pitchFamily="34" charset="-52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4F432716-EA57-4D23-BEE7-4FE02DE97C99}"/>
                </a:ext>
              </a:extLst>
            </p:cNvPr>
            <p:cNvSpPr/>
            <p:nvPr/>
          </p:nvSpPr>
          <p:spPr>
            <a:xfrm>
              <a:off x="4999227" y="2108521"/>
              <a:ext cx="2655945" cy="378658"/>
            </a:xfrm>
            <a:prstGeom prst="rect">
              <a:avLst/>
            </a:prstGeom>
          </p:spPr>
          <p:txBody>
            <a:bodyPr wrap="square" lIns="107533" tIns="53767" rIns="107533" bIns="53767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ru-RU" sz="1600" dirty="0" smtClean="0">
                  <a:latin typeface="RF Rufo" panose="00000508000000000000" pitchFamily="2" charset="-52"/>
                  <a:ea typeface="PT Sans" panose="020B0503020203020204" pitchFamily="34" charset="-52"/>
                </a:rPr>
                <a:t>сумма продаж по 2 этапам</a:t>
              </a:r>
              <a:endParaRPr lang="ru-RU" sz="1600" dirty="0">
                <a:latin typeface="RF Rufo" panose="00000508000000000000" pitchFamily="2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0930" y="2075339"/>
            <a:ext cx="2655945" cy="639496"/>
            <a:chOff x="289042" y="1845503"/>
            <a:chExt cx="2655945" cy="63949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4F432716-EA57-4D23-BEE7-4FE02DE97C99}"/>
                </a:ext>
              </a:extLst>
            </p:cNvPr>
            <p:cNvSpPr/>
            <p:nvPr/>
          </p:nvSpPr>
          <p:spPr>
            <a:xfrm>
              <a:off x="307703" y="1845503"/>
              <a:ext cx="2618625" cy="416361"/>
            </a:xfrm>
            <a:prstGeom prst="rect">
              <a:avLst/>
            </a:prstGeom>
          </p:spPr>
          <p:txBody>
            <a:bodyPr wrap="square" lIns="107533" tIns="53767" rIns="107533" bIns="53767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ru-RU" sz="4400" dirty="0">
                  <a:ln>
                    <a:solidFill>
                      <a:srgbClr val="E72C4C"/>
                    </a:solidFill>
                  </a:ln>
                  <a:solidFill>
                    <a:srgbClr val="E72C4C"/>
                  </a:solidFill>
                  <a:latin typeface="RF Rufo Semibold" charset="-52"/>
                  <a:ea typeface="PT Sans" panose="020B0503020203020204" pitchFamily="34" charset="-52"/>
                </a:rPr>
                <a:t>3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4F432716-EA57-4D23-BEE7-4FE02DE97C99}"/>
                </a:ext>
              </a:extLst>
            </p:cNvPr>
            <p:cNvSpPr/>
            <p:nvPr/>
          </p:nvSpPr>
          <p:spPr>
            <a:xfrm>
              <a:off x="289042" y="2110701"/>
              <a:ext cx="2655945" cy="374298"/>
            </a:xfrm>
            <a:prstGeom prst="rect">
              <a:avLst/>
            </a:prstGeom>
          </p:spPr>
          <p:txBody>
            <a:bodyPr wrap="square" lIns="107533" tIns="53767" rIns="107533" bIns="53767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ru-RU" sz="1600" dirty="0" smtClean="0">
                  <a:latin typeface="RF Rufo" panose="00000508000000000000" pitchFamily="2" charset="-52"/>
                  <a:ea typeface="PT Sans" panose="020B0503020203020204" pitchFamily="34" charset="-52"/>
                </a:rPr>
                <a:t>этапа</a:t>
              </a:r>
              <a:endParaRPr lang="ru-RU" sz="1600" dirty="0">
                <a:latin typeface="RF Rufo" panose="00000508000000000000" pitchFamily="2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183777" y="2075339"/>
            <a:ext cx="3397167" cy="681560"/>
            <a:chOff x="8101889" y="1845502"/>
            <a:chExt cx="3397167" cy="68156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F432716-EA57-4D23-BEE7-4FE02DE97C99}"/>
                </a:ext>
              </a:extLst>
            </p:cNvPr>
            <p:cNvSpPr/>
            <p:nvPr/>
          </p:nvSpPr>
          <p:spPr>
            <a:xfrm>
              <a:off x="8101889" y="1845502"/>
              <a:ext cx="3397167" cy="416361"/>
            </a:xfrm>
            <a:prstGeom prst="rect">
              <a:avLst/>
            </a:prstGeom>
          </p:spPr>
          <p:txBody>
            <a:bodyPr wrap="square" lIns="107533" tIns="53767" rIns="107533" bIns="53767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ru-RU" sz="4400" dirty="0" smtClean="0">
                  <a:ln>
                    <a:solidFill>
                      <a:srgbClr val="E72C4C"/>
                    </a:solidFill>
                  </a:ln>
                  <a:solidFill>
                    <a:srgbClr val="E72C4C"/>
                  </a:solidFill>
                  <a:latin typeface="RF Rufo Semibold" charset="-52"/>
                  <a:ea typeface="PT Sans" panose="020B0503020203020204" pitchFamily="34" charset="-52"/>
                </a:rPr>
                <a:t>Санаторий «</a:t>
              </a:r>
              <a:r>
                <a:rPr lang="ru-RU" sz="4400" dirty="0" err="1" smtClean="0">
                  <a:ln>
                    <a:solidFill>
                      <a:srgbClr val="E72C4C"/>
                    </a:solidFill>
                  </a:ln>
                  <a:solidFill>
                    <a:srgbClr val="E72C4C"/>
                  </a:solidFill>
                  <a:latin typeface="RF Rufo Semibold" charset="-52"/>
                  <a:ea typeface="PT Sans" panose="020B0503020203020204" pitchFamily="34" charset="-52"/>
                </a:rPr>
                <a:t>Ува</a:t>
              </a:r>
              <a:r>
                <a:rPr lang="ru-RU" sz="4400" dirty="0" smtClean="0">
                  <a:ln>
                    <a:solidFill>
                      <a:srgbClr val="E72C4C"/>
                    </a:solidFill>
                  </a:ln>
                  <a:solidFill>
                    <a:srgbClr val="E72C4C"/>
                  </a:solidFill>
                  <a:latin typeface="RF Rufo Semibold" charset="-52"/>
                  <a:ea typeface="PT Sans" panose="020B0503020203020204" pitchFamily="34" charset="-52"/>
                </a:rPr>
                <a:t>»</a:t>
              </a:r>
              <a:endParaRPr lang="ru-RU" sz="4400" dirty="0">
                <a:ln>
                  <a:solidFill>
                    <a:srgbClr val="E72C4C"/>
                  </a:solidFill>
                </a:ln>
                <a:solidFill>
                  <a:srgbClr val="E72C4C"/>
                </a:solidFill>
                <a:latin typeface="RF Rufo Semibold" charset="-52"/>
                <a:ea typeface="PT Sans" panose="020B0503020203020204" pitchFamily="34" charset="-52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4F432716-EA57-4D23-BEE7-4FE02DE97C99}"/>
                </a:ext>
              </a:extLst>
            </p:cNvPr>
            <p:cNvSpPr/>
            <p:nvPr/>
          </p:nvSpPr>
          <p:spPr>
            <a:xfrm>
              <a:off x="8472499" y="2110701"/>
              <a:ext cx="2655945" cy="416361"/>
            </a:xfrm>
            <a:prstGeom prst="rect">
              <a:avLst/>
            </a:prstGeom>
          </p:spPr>
          <p:txBody>
            <a:bodyPr wrap="square" lIns="107533" tIns="53767" rIns="107533" bIns="53767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ru-RU" sz="1600" dirty="0" smtClean="0">
                  <a:latin typeface="RF Rufo" panose="00000508000000000000" pitchFamily="2" charset="-52"/>
                  <a:ea typeface="PT Sans" panose="020B0503020203020204" pitchFamily="34" charset="-52"/>
                </a:rPr>
                <a:t>лидер спроса</a:t>
              </a:r>
              <a:endParaRPr lang="ru-RU" sz="1600" dirty="0">
                <a:latin typeface="RF Rufo" panose="00000508000000000000" pitchFamily="2" charset="-52"/>
                <a:ea typeface="PT Sans" panose="020B0503020203020204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3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701</Words>
  <Application>Microsoft Office PowerPoint</Application>
  <PresentationFormat>Произвольный</PresentationFormat>
  <Paragraphs>119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RF Rufo Bold</vt:lpstr>
      <vt:lpstr>RF Rufo Semibold</vt:lpstr>
      <vt:lpstr>PT Sans</vt:lpstr>
      <vt:lpstr>Calibri Light</vt:lpstr>
      <vt:lpstr>RF Rufo</vt:lpstr>
      <vt:lpstr>Calibri</vt:lpstr>
      <vt:lpstr>RF Rufo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Марков Алексей Леонидович</cp:lastModifiedBy>
  <cp:revision>92</cp:revision>
  <dcterms:created xsi:type="dcterms:W3CDTF">2019-08-22T06:32:10Z</dcterms:created>
  <dcterms:modified xsi:type="dcterms:W3CDTF">2021-04-13T04:43:50Z</dcterms:modified>
</cp:coreProperties>
</file>